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http://customooxmlschemas.google.com/">
      <go:slidesCustomData xmlns:go="http://customooxmlschemas.google.com/" r:id="rId10" roundtripDataSignature="AMtx7mjxa+vaEJi2GdwSlcH2Eti/Ruhhn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customschemas.google.com/relationships/presentationmetadata" Target="metadata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5d69c4913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g15d69c49139_0_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cademicBdlg.jpg" id="18" name="Google Shape;18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5893" y="171451"/>
            <a:ext cx="8801737" cy="651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6"/>
          <p:cNvSpPr/>
          <p:nvPr/>
        </p:nvSpPr>
        <p:spPr>
          <a:xfrm>
            <a:off x="8897182" y="2845408"/>
            <a:ext cx="78399" cy="116719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6"/>
          <p:cNvSpPr/>
          <p:nvPr/>
        </p:nvSpPr>
        <p:spPr>
          <a:xfrm>
            <a:off x="166101" y="2845408"/>
            <a:ext cx="78399" cy="116719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6"/>
          <p:cNvSpPr txBox="1"/>
          <p:nvPr>
            <p:ph type="ctrTitle"/>
          </p:nvPr>
        </p:nvSpPr>
        <p:spPr>
          <a:xfrm>
            <a:off x="685800" y="2693988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b="0" i="0" sz="6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6"/>
          <p:cNvSpPr txBox="1"/>
          <p:nvPr>
            <p:ph idx="1" type="subTitle"/>
          </p:nvPr>
        </p:nvSpPr>
        <p:spPr>
          <a:xfrm>
            <a:off x="1371600" y="4235390"/>
            <a:ext cx="6400800" cy="11898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56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i="1" sz="28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3" name="Google Shape;23;p6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6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6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6" name="Google Shape;26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13540" y="843669"/>
            <a:ext cx="716920" cy="5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457200" y="11890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6000"/>
              <a:buFont typeface="Arial"/>
              <a:buNone/>
              <a:defRPr b="0" i="0">
                <a:solidFill>
                  <a:srgbClr val="5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834188" y="2332039"/>
            <a:ext cx="7852611" cy="3794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640"/>
              </a:spcBef>
              <a:spcAft>
                <a:spcPts val="0"/>
              </a:spcAft>
              <a:buClr>
                <a:srgbClr val="7F7F7F"/>
              </a:buClr>
              <a:buSzPts val="32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spcBef>
                <a:spcPts val="560"/>
              </a:spcBef>
              <a:spcAft>
                <a:spcPts val="0"/>
              </a:spcAft>
              <a:buClr>
                <a:srgbClr val="7F7F7F"/>
              </a:buClr>
              <a:buSzPts val="28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algn="l">
              <a:spcBef>
                <a:spcPts val="480"/>
              </a:spcBef>
              <a:spcAft>
                <a:spcPts val="0"/>
              </a:spcAft>
              <a:buClr>
                <a:srgbClr val="7F7F7F"/>
              </a:buClr>
              <a:buSzPts val="24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algn="l"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20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algn="l">
              <a:spcBef>
                <a:spcPts val="400"/>
              </a:spcBef>
              <a:spcAft>
                <a:spcPts val="0"/>
              </a:spcAft>
              <a:buClr>
                <a:srgbClr val="7F7F7F"/>
              </a:buClr>
              <a:buSzPts val="2000"/>
              <a:buNone/>
              <a:defRPr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7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7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Google Shape;33;p7"/>
          <p:cNvSpPr/>
          <p:nvPr/>
        </p:nvSpPr>
        <p:spPr>
          <a:xfrm>
            <a:off x="226071" y="1440499"/>
            <a:ext cx="91440" cy="64008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SCwall.psd" id="35" name="Google Shape;3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47342" y="152400"/>
            <a:ext cx="8826412" cy="6558644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8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8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" name="Google Shape;39;p8"/>
          <p:cNvSpPr/>
          <p:nvPr/>
        </p:nvSpPr>
        <p:spPr>
          <a:xfrm>
            <a:off x="986407" y="2180070"/>
            <a:ext cx="7148285" cy="2527905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8"/>
          <p:cNvSpPr/>
          <p:nvPr/>
        </p:nvSpPr>
        <p:spPr>
          <a:xfrm>
            <a:off x="986407" y="2860427"/>
            <a:ext cx="78399" cy="116719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8"/>
          <p:cNvSpPr/>
          <p:nvPr/>
        </p:nvSpPr>
        <p:spPr>
          <a:xfrm>
            <a:off x="8059059" y="2860427"/>
            <a:ext cx="78399" cy="116719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TAM-LogoBox.png" id="42" name="Google Shape;4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91896" y="1711418"/>
            <a:ext cx="937304" cy="937304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8"/>
          <p:cNvSpPr txBox="1"/>
          <p:nvPr>
            <p:ph type="title"/>
          </p:nvPr>
        </p:nvSpPr>
        <p:spPr>
          <a:xfrm>
            <a:off x="1524000" y="2872522"/>
            <a:ext cx="6096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4200"/>
              <a:buFont typeface="Arial"/>
              <a:buNone/>
              <a:defRPr b="0" i="0" sz="4200">
                <a:solidFill>
                  <a:srgbClr val="5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/>
          <p:nvPr>
            <p:ph type="title"/>
          </p:nvPr>
        </p:nvSpPr>
        <p:spPr>
          <a:xfrm>
            <a:off x="722313" y="4406901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9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type="title"/>
          </p:nvPr>
        </p:nvSpPr>
        <p:spPr>
          <a:xfrm>
            <a:off x="457200" y="105476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457200" y="2294021"/>
            <a:ext cx="4038600" cy="38321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3" name="Google Shape;53;p10"/>
          <p:cNvSpPr txBox="1"/>
          <p:nvPr>
            <p:ph idx="2" type="body"/>
          </p:nvPr>
        </p:nvSpPr>
        <p:spPr>
          <a:xfrm>
            <a:off x="4648200" y="2294021"/>
            <a:ext cx="4038600" cy="38321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4" name="Google Shape;54;p10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0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type="title"/>
          </p:nvPr>
        </p:nvSpPr>
        <p:spPr>
          <a:xfrm>
            <a:off x="457200" y="96670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57200" y="2307097"/>
            <a:ext cx="4040188" cy="639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0" name="Google Shape;60;p11"/>
          <p:cNvSpPr txBox="1"/>
          <p:nvPr>
            <p:ph idx="2" type="body"/>
          </p:nvPr>
        </p:nvSpPr>
        <p:spPr>
          <a:xfrm>
            <a:off x="457200" y="2946860"/>
            <a:ext cx="4040188" cy="31793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1" name="Google Shape;61;p11"/>
          <p:cNvSpPr txBox="1"/>
          <p:nvPr>
            <p:ph idx="3" type="body"/>
          </p:nvPr>
        </p:nvSpPr>
        <p:spPr>
          <a:xfrm>
            <a:off x="4645033" y="2307097"/>
            <a:ext cx="4041775" cy="63976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2" name="Google Shape;62;p11"/>
          <p:cNvSpPr txBox="1"/>
          <p:nvPr>
            <p:ph idx="4" type="body"/>
          </p:nvPr>
        </p:nvSpPr>
        <p:spPr>
          <a:xfrm>
            <a:off x="4645033" y="2946860"/>
            <a:ext cx="4041775" cy="31793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3" name="Google Shape;63;p11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cademicBdlg.jpg" id="67" name="Google Shape;67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5893" y="171451"/>
            <a:ext cx="8801737" cy="65151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2"/>
          <p:cNvSpPr/>
          <p:nvPr/>
        </p:nvSpPr>
        <p:spPr>
          <a:xfrm>
            <a:off x="8897182" y="2845408"/>
            <a:ext cx="78399" cy="116719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2"/>
          <p:cNvSpPr/>
          <p:nvPr/>
        </p:nvSpPr>
        <p:spPr>
          <a:xfrm>
            <a:off x="166101" y="2845408"/>
            <a:ext cx="78399" cy="1167191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2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2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/>
          <p:nvPr>
            <p:ph type="title"/>
          </p:nvPr>
        </p:nvSpPr>
        <p:spPr>
          <a:xfrm>
            <a:off x="457208" y="1171074"/>
            <a:ext cx="3008313" cy="116205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" type="body"/>
          </p:nvPr>
        </p:nvSpPr>
        <p:spPr>
          <a:xfrm>
            <a:off x="3575050" y="1171074"/>
            <a:ext cx="5111750" cy="49550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6" name="Google Shape;76;p13"/>
          <p:cNvSpPr txBox="1"/>
          <p:nvPr>
            <p:ph idx="2" type="body"/>
          </p:nvPr>
        </p:nvSpPr>
        <p:spPr>
          <a:xfrm>
            <a:off x="457208" y="2406316"/>
            <a:ext cx="3008313" cy="37198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7" name="Google Shape;77;p13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3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3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/>
          <p:nvPr>
            <p:ph type="title"/>
          </p:nvPr>
        </p:nvSpPr>
        <p:spPr>
          <a:xfrm>
            <a:off x="1792288" y="4800601"/>
            <a:ext cx="5486400" cy="5667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4"/>
          <p:cNvSpPr/>
          <p:nvPr>
            <p:ph idx="2" type="pic"/>
          </p:nvPr>
        </p:nvSpPr>
        <p:spPr>
          <a:xfrm>
            <a:off x="1792288" y="1106905"/>
            <a:ext cx="5486400" cy="3620670"/>
          </a:xfrm>
          <a:prstGeom prst="rect">
            <a:avLst/>
          </a:prstGeom>
          <a:noFill/>
          <a:ln>
            <a:noFill/>
          </a:ln>
        </p:spPr>
      </p:sp>
      <p:sp>
        <p:nvSpPr>
          <p:cNvPr id="83" name="Google Shape;83;p14"/>
          <p:cNvSpPr txBox="1"/>
          <p:nvPr>
            <p:ph idx="1" type="body"/>
          </p:nvPr>
        </p:nvSpPr>
        <p:spPr>
          <a:xfrm>
            <a:off x="1792288" y="5367342"/>
            <a:ext cx="5486400" cy="8048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84" name="Google Shape;84;p14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4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4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9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226071" y="274640"/>
            <a:ext cx="8697402" cy="70519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5"/>
          <p:cNvSpPr txBox="1"/>
          <p:nvPr>
            <p:ph type="title"/>
          </p:nvPr>
        </p:nvSpPr>
        <p:spPr>
          <a:xfrm>
            <a:off x="457200" y="979834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b="0" i="0" sz="6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5"/>
          <p:cNvSpPr txBox="1"/>
          <p:nvPr>
            <p:ph idx="1" type="body"/>
          </p:nvPr>
        </p:nvSpPr>
        <p:spPr>
          <a:xfrm>
            <a:off x="457200" y="2122834"/>
            <a:ext cx="8229600" cy="400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5"/>
          <p:cNvSpPr txBox="1"/>
          <p:nvPr>
            <p:ph idx="10" type="dt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5"/>
          <p:cNvSpPr txBox="1"/>
          <p:nvPr>
            <p:ph idx="11" type="ftr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" name="Google Shape;15;p5"/>
          <p:cNvSpPr txBox="1"/>
          <p:nvPr>
            <p:ph idx="12" type="sldNum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6" name="Google Shape;16;p5"/>
          <p:cNvCxnSpPr/>
          <p:nvPr/>
        </p:nvCxnSpPr>
        <p:spPr>
          <a:xfrm>
            <a:off x="152403" y="6575107"/>
            <a:ext cx="7050313" cy="0"/>
          </a:xfrm>
          <a:prstGeom prst="straightConnector1">
            <a:avLst/>
          </a:prstGeom>
          <a:noFill/>
          <a:ln cap="flat" cmpd="sng" w="12700">
            <a:solidFill>
              <a:srgbClr val="E4002B"/>
            </a:solidFill>
            <a:prstDash val="solid"/>
            <a:miter lim="400000"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"/>
          <p:cNvSpPr txBox="1"/>
          <p:nvPr>
            <p:ph type="ctrTitle"/>
          </p:nvPr>
        </p:nvSpPr>
        <p:spPr>
          <a:xfrm>
            <a:off x="685800" y="2188463"/>
            <a:ext cx="7772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-US"/>
              <a:t>Weekly Report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68749"/>
              <a:buFont typeface="Arial"/>
              <a:buNone/>
            </a:pPr>
            <a:r>
              <a:rPr lang="en-US" sz="3555"/>
              <a:t>10/3/22</a:t>
            </a:r>
            <a:endParaRPr sz="3555"/>
          </a:p>
        </p:txBody>
      </p:sp>
      <p:sp>
        <p:nvSpPr>
          <p:cNvPr id="92" name="Google Shape;92;p1"/>
          <p:cNvSpPr txBox="1"/>
          <p:nvPr>
            <p:ph idx="1" type="subTitle"/>
          </p:nvPr>
        </p:nvSpPr>
        <p:spPr>
          <a:xfrm>
            <a:off x="1371600" y="4235390"/>
            <a:ext cx="6400800" cy="11898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n-US"/>
              <a:t>Erin Ingram &amp; Omar Mahmood</a:t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64705"/>
              <a:buNone/>
            </a:pPr>
            <a:r>
              <a:rPr lang="en-US" sz="1700"/>
              <a:t>NanoBio Systems Lab</a:t>
            </a:r>
            <a:endParaRPr sz="17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64705"/>
              <a:buNone/>
            </a:pPr>
            <a:r>
              <a:rPr lang="en-US" sz="1700"/>
              <a:t>Texas A&amp;M University</a:t>
            </a:r>
            <a:endParaRPr sz="1700"/>
          </a:p>
        </p:txBody>
      </p:sp>
      <p:cxnSp>
        <p:nvCxnSpPr>
          <p:cNvPr id="93" name="Google Shape;93;p1"/>
          <p:cNvCxnSpPr/>
          <p:nvPr/>
        </p:nvCxnSpPr>
        <p:spPr>
          <a:xfrm>
            <a:off x="2558716" y="3923383"/>
            <a:ext cx="4026569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0000">
              <a:srgbClr val="000000">
                <a:alpha val="37647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 txBox="1"/>
          <p:nvPr>
            <p:ph type="title"/>
          </p:nvPr>
        </p:nvSpPr>
        <p:spPr>
          <a:xfrm>
            <a:off x="457200" y="11890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6000"/>
              <a:buFont typeface="Arial"/>
              <a:buNone/>
            </a:pPr>
            <a:r>
              <a:rPr lang="en-US" sz="4000"/>
              <a:t>Progress</a:t>
            </a:r>
            <a:endParaRPr sz="4000"/>
          </a:p>
        </p:txBody>
      </p:sp>
      <p:sp>
        <p:nvSpPr>
          <p:cNvPr id="99" name="Google Shape;99;p2"/>
          <p:cNvSpPr txBox="1"/>
          <p:nvPr>
            <p:ph idx="1" type="body"/>
          </p:nvPr>
        </p:nvSpPr>
        <p:spPr>
          <a:xfrm>
            <a:off x="834200" y="2332044"/>
            <a:ext cx="7852500" cy="17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Softlithography training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Designed high pass, band pass filter channels and IDEs in AutoCAD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Printed high pass filter channel with NanoScribe in cleanroom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Investigating issue with disconnect in the master mold</a:t>
            </a:r>
            <a:endParaRPr sz="2000"/>
          </a:p>
        </p:txBody>
      </p:sp>
      <p:pic>
        <p:nvPicPr>
          <p:cNvPr id="100" name="Google Shape;100;p2"/>
          <p:cNvPicPr preferRelativeResize="0"/>
          <p:nvPr/>
        </p:nvPicPr>
        <p:blipFill rotWithShape="1">
          <a:blip r:embed="rId3">
            <a:alphaModFix/>
          </a:blip>
          <a:srcRect b="40454" l="41387" r="37998" t="50775"/>
          <a:stretch/>
        </p:blipFill>
        <p:spPr>
          <a:xfrm>
            <a:off x="4779125" y="4025150"/>
            <a:ext cx="4167750" cy="2365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2"/>
          <p:cNvSpPr/>
          <p:nvPr/>
        </p:nvSpPr>
        <p:spPr>
          <a:xfrm>
            <a:off x="6180775" y="5207875"/>
            <a:ext cx="429300" cy="3912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4209" y="4025150"/>
            <a:ext cx="3215815" cy="236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5d69c49139_0_3"/>
          <p:cNvSpPr txBox="1"/>
          <p:nvPr>
            <p:ph type="title"/>
          </p:nvPr>
        </p:nvSpPr>
        <p:spPr>
          <a:xfrm>
            <a:off x="457200" y="118903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6000"/>
              <a:buFont typeface="Arial"/>
              <a:buNone/>
            </a:pPr>
            <a:r>
              <a:rPr lang="en-US" sz="4000"/>
              <a:t>Goals for next week</a:t>
            </a:r>
            <a:endParaRPr sz="4000"/>
          </a:p>
        </p:txBody>
      </p:sp>
      <p:sp>
        <p:nvSpPr>
          <p:cNvPr id="108" name="Google Shape;108;g15d69c49139_0_3"/>
          <p:cNvSpPr txBox="1"/>
          <p:nvPr>
            <p:ph idx="1" type="body"/>
          </p:nvPr>
        </p:nvSpPr>
        <p:spPr>
          <a:xfrm>
            <a:off x="834200" y="2332044"/>
            <a:ext cx="7852500" cy="17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Troubleshoot problem with misprint, reprint the master mold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If printing issue resolved: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Move forward with softlithography fabrication of the high pass filter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Test droplet generation with it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"/>
          <p:cNvSpPr txBox="1"/>
          <p:nvPr>
            <p:ph type="title"/>
          </p:nvPr>
        </p:nvSpPr>
        <p:spPr>
          <a:xfrm>
            <a:off x="1524000" y="2872522"/>
            <a:ext cx="6096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500000"/>
              </a:buClr>
              <a:buSzPts val="4200"/>
              <a:buFont typeface="Arial"/>
              <a:buNone/>
            </a:pPr>
            <a:r>
              <a:rPr lang="en-US"/>
              <a:t>Thank you for your time!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2017-04-06T15:59:40Z</dcterms:created>
  <dc:creator>Larua Root</dc:creator>
</cp:coreProperties>
</file>